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80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71" r:id="rId16"/>
    <p:sldId id="273" r:id="rId17"/>
    <p:sldId id="274" r:id="rId18"/>
    <p:sldId id="275" r:id="rId19"/>
    <p:sldId id="276" r:id="rId20"/>
    <p:sldId id="284" r:id="rId21"/>
    <p:sldId id="285" r:id="rId22"/>
    <p:sldId id="279" r:id="rId23"/>
    <p:sldId id="28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76" autoAdjust="0"/>
  </p:normalViewPr>
  <p:slideViewPr>
    <p:cSldViewPr>
      <p:cViewPr>
        <p:scale>
          <a:sx n="60" d="100"/>
          <a:sy n="60" d="100"/>
        </p:scale>
        <p:origin x="-49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43BDB-6604-4523-8681-25CB07FDE8AB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A8373-3E64-498E-AFBD-8B0D1184E4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3826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un bicchiere,</a:t>
            </a:r>
            <a:r>
              <a:rPr lang="it-IT" baseline="0" dirty="0" smtClean="0"/>
              <a:t> abbiamo messo la tintura di iodio diluita nell’acqua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8604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Sul</a:t>
            </a:r>
            <a:r>
              <a:rPr lang="it-IT" baseline="0" dirty="0" smtClean="0"/>
              <a:t> tavolo erano presenti quattro elementi contenenti dell’ amido: l’ amido di mais, un </a:t>
            </a:r>
            <a:r>
              <a:rPr lang="it-IT" baseline="0" dirty="0" err="1" smtClean="0"/>
              <a:t>crackers</a:t>
            </a:r>
            <a:r>
              <a:rPr lang="it-IT" baseline="0" dirty="0" smtClean="0"/>
              <a:t> , la pasta e una fetta di patata </a:t>
            </a:r>
          </a:p>
          <a:p>
            <a:r>
              <a:rPr lang="it-IT" baseline="0" dirty="0" smtClean="0"/>
              <a:t>Inizialmente con la sostanza da noi ottenuta, solo sull’ amido di mais è avvenuta la reazione: la sostanza è diventata viola.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19058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Gli altri elementi non sono diventati viola perché la nostra soluzione era troppo diluita.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8070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Questa </a:t>
            </a:r>
            <a:r>
              <a:rPr lang="it-IT" baseline="0" dirty="0" smtClean="0"/>
              <a:t>reazione è data dal fatto che la tintura di iodio reagisce con l’amido contenuto nei vari elementi.</a:t>
            </a:r>
          </a:p>
          <a:p>
            <a:r>
              <a:rPr lang="it-IT" baseline="0" dirty="0" smtClean="0"/>
              <a:t>Questa reazione è chiamata reazione di clock.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5190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93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un bicchiere</a:t>
            </a:r>
            <a:r>
              <a:rPr lang="it-IT" baseline="0" dirty="0" smtClean="0"/>
              <a:t> con dell’ acqua ,abbiamo aggiunto la tintura di iodio per colorarla.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97519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Abbiamo,</a:t>
            </a:r>
            <a:r>
              <a:rPr lang="it-IT" baseline="0" dirty="0" smtClean="0"/>
              <a:t> in seguito, aggiunto nel bicchiere con  la tintura di </a:t>
            </a:r>
            <a:r>
              <a:rPr lang="it-IT" baseline="0" dirty="0" err="1" smtClean="0"/>
              <a:t>iodio,il</a:t>
            </a:r>
            <a:r>
              <a:rPr lang="it-IT" baseline="0" dirty="0" smtClean="0"/>
              <a:t> limone, in questo modo , il liquido è diventato incolore.</a:t>
            </a:r>
          </a:p>
          <a:p>
            <a:r>
              <a:rPr lang="it-IT" baseline="0" dirty="0" smtClean="0"/>
              <a:t>Poi abbiamo aggiunto l’acqua ossigenata che ha fatto cambiare colore al liquido, inizialmente il liquido è diventato celeste….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8522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…..ma</a:t>
            </a:r>
            <a:r>
              <a:rPr lang="it-IT" baseline="0" dirty="0" smtClean="0"/>
              <a:t> poi è diventato blu e in seguito nero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7408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Lo </a:t>
            </a:r>
            <a:r>
              <a:rPr lang="it-IT" baseline="0" dirty="0" smtClean="0"/>
              <a:t>iodio, reagendo con l’amido, diventa blu.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19354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879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Nella prima immagine troviamo una piccola</a:t>
            </a:r>
            <a:r>
              <a:rPr lang="it-IT" baseline="0" dirty="0" smtClean="0"/>
              <a:t> bilancia per pesare gli elementi che useremo in questi esperimenti, mentre nella seconda possiamo osservare  tutti i materiali necessari </a:t>
            </a:r>
          </a:p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4481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prima cosa</a:t>
            </a:r>
            <a:r>
              <a:rPr lang="it-IT" baseline="0" dirty="0" smtClean="0"/>
              <a:t> abbiamo pesato la quantità necessaria di soda caustica e l’abbiamo diluita in una bottiglietta con l’acqua.</a:t>
            </a:r>
          </a:p>
          <a:p>
            <a:r>
              <a:rPr lang="it-IT" baseline="0" dirty="0" smtClean="0"/>
              <a:t>Abbiamo poi aggiunto in un bicchiere contenente dell’acqua, il fruttosio.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5805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8408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Abbiamo</a:t>
            </a:r>
            <a:r>
              <a:rPr lang="it-IT" baseline="0" dirty="0" smtClean="0"/>
              <a:t> notato che scuotendo la bottiglietta ,il liquido ha riacquistato colore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8151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6419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L’ ossidazione ad acido </a:t>
            </a:r>
            <a:r>
              <a:rPr lang="it-IT" baseline="0" dirty="0" err="1" smtClean="0"/>
              <a:t>gluconico</a:t>
            </a:r>
            <a:r>
              <a:rPr lang="it-IT" baseline="0" dirty="0" smtClean="0"/>
              <a:t> riduce l’ indicatore, che scolora .</a:t>
            </a:r>
          </a:p>
          <a:p>
            <a:r>
              <a:rPr lang="it-IT" baseline="0" dirty="0" smtClean="0"/>
              <a:t>Scuotendo il matraccio, si favorisce la reazione </a:t>
            </a:r>
            <a:r>
              <a:rPr lang="it-IT" baseline="0" dirty="0" err="1" smtClean="0"/>
              <a:t>redox</a:t>
            </a:r>
            <a:r>
              <a:rPr lang="it-IT" baseline="0" dirty="0" smtClean="0"/>
              <a:t> del blu di metilene con O</a:t>
            </a:r>
            <a:r>
              <a:rPr lang="it-IT" sz="800" baseline="0" dirty="0" smtClean="0"/>
              <a:t>2 dell’ aria,che riporta l’ indicatore nella sua forma ossidata.</a:t>
            </a:r>
            <a:endParaRPr lang="it-IT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528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Due  gruppi anziché utilizzare il fruttosio , hanno usato il saccarosio.</a:t>
            </a:r>
          </a:p>
          <a:p>
            <a:r>
              <a:rPr lang="it-IT" baseline="0" dirty="0" smtClean="0"/>
              <a:t>Il processo è stato diverso ,infatti il liquido, con l’aggiunta del saccarosio è rimasto blu. Quindi abbiamo fatto scaldare il liquido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5286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8373-3E64-498E-AFBD-8B0D1184E40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408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DEE6-D227-4C5F-912F-7BF6373B735F}" type="datetimeFigureOut">
              <a:rPr lang="it-IT" smtClean="0"/>
              <a:pPr/>
              <a:t>07/06/2015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824F-5902-4F72-9503-544A035837F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himica.unige.it/pls/it/laboratori-con-il-dcci/carboidrati/56-attivita-4-test-colorimetrico-amido-alimenti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7384"/>
            <a:ext cx="9144000" cy="6956425"/>
            <a:chOff x="0" y="0"/>
            <a:chExt cx="5760" cy="4382"/>
          </a:xfrm>
        </p:grpSpPr>
        <p:pic>
          <p:nvPicPr>
            <p:cNvPr id="46088" name="Picture 8" descr="alimentazione-nello-sport-630x300"/>
            <p:cNvPicPr>
              <a:picLocks noChangeAspect="1" noChangeArrowheads="1"/>
            </p:cNvPicPr>
            <p:nvPr/>
          </p:nvPicPr>
          <p:blipFill>
            <a:blip r:embed="rId2" cstate="print"/>
            <a:srcRect l="28235"/>
            <a:stretch>
              <a:fillRect/>
            </a:stretch>
          </p:blipFill>
          <p:spPr bwMode="auto">
            <a:xfrm rot="16200000">
              <a:off x="2115" y="737"/>
              <a:ext cx="4382" cy="2908"/>
            </a:xfrm>
            <a:prstGeom prst="rect">
              <a:avLst/>
            </a:prstGeom>
            <a:noFill/>
          </p:spPr>
        </p:pic>
        <p:pic>
          <p:nvPicPr>
            <p:cNvPr id="46083" name="Picture 3" descr="cattiva 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729" y="729"/>
              <a:ext cx="4337" cy="2880"/>
            </a:xfrm>
            <a:prstGeom prst="rect">
              <a:avLst/>
            </a:prstGeom>
            <a:noFill/>
          </p:spPr>
        </p:pic>
      </p:grpSp>
      <p:sp>
        <p:nvSpPr>
          <p:cNvPr id="46085" name="Text Box 1"/>
          <p:cNvSpPr txBox="1">
            <a:spLocks noChangeArrowheads="1"/>
          </p:cNvSpPr>
          <p:nvPr/>
        </p:nvSpPr>
        <p:spPr bwMode="auto">
          <a:xfrm>
            <a:off x="1547813" y="5445125"/>
            <a:ext cx="6911975" cy="792163"/>
          </a:xfrm>
          <a:prstGeom prst="rect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>
                <a:solidFill>
                  <a:srgbClr val="000000"/>
                </a:solidFill>
              </a:rPr>
              <a:t>PROGETTO DEL DIPARTIMENTO DI MATEMATICA E TECNOLOGIA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971550" y="2492375"/>
            <a:ext cx="7488238" cy="701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</a:rPr>
              <a:t>		“SEI QUEL CHE MANGI?”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059113" y="188913"/>
            <a:ext cx="3240087" cy="8223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000000"/>
                </a:solidFill>
              </a:rPr>
              <a:t>I.C. Ormea</a:t>
            </a:r>
          </a:p>
          <a:p>
            <a:pPr algn="ctr"/>
            <a:r>
              <a:rPr lang="it-IT" sz="2400" b="1">
                <a:solidFill>
                  <a:srgbClr val="000000"/>
                </a:solidFill>
              </a:rPr>
              <a:t>A.S. 2014-2015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7030A0"/>
                </a:solidFill>
              </a:rPr>
              <a:t>Il saccarosio diventa viola 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5" name="Segnaposto contenuto 4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4038600" cy="139675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Abbiamo notato che dopo qualche minuto </a:t>
            </a:r>
            <a:r>
              <a:rPr lang="it-IT" dirty="0" smtClean="0"/>
              <a:t>la soluzione è </a:t>
            </a:r>
            <a:r>
              <a:rPr lang="it-IT" dirty="0"/>
              <a:t>diventato viola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2° esperimento: alla </a:t>
            </a:r>
            <a:r>
              <a:rPr lang="it-IT" dirty="0" smtClean="0"/>
              <a:t>ricerca dell’amido</a:t>
            </a:r>
            <a:endParaRPr lang="it-IT" dirty="0"/>
          </a:p>
        </p:txBody>
      </p:sp>
      <p:pic>
        <p:nvPicPr>
          <p:cNvPr id="5" name="Segnaposto contenuto 4" descr="18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4032448" cy="4525963"/>
          </a:xfrm>
        </p:spPr>
      </p:pic>
      <p:sp>
        <p:nvSpPr>
          <p:cNvPr id="6" name="Rettangolo 5"/>
          <p:cNvSpPr/>
          <p:nvPr/>
        </p:nvSpPr>
        <p:spPr>
          <a:xfrm>
            <a:off x="323528" y="1340768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hlinkClick r:id="rId4"/>
              </a:rPr>
              <a:t>Test colorimetrico amido alimenti</a:t>
            </a:r>
            <a:endParaRPr lang="it-IT" sz="2400" b="1" dirty="0" smtClean="0"/>
          </a:p>
          <a:p>
            <a:r>
              <a:rPr lang="it-IT" sz="2400" dirty="0" smtClean="0"/>
              <a:t>Lo iodio (I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), in soluzione alcolica </a:t>
            </a:r>
            <a:r>
              <a:rPr lang="it-IT" sz="2400" dirty="0" smtClean="0"/>
              <a:t>funziona </a:t>
            </a:r>
            <a:r>
              <a:rPr lang="it-IT" sz="2400" dirty="0" smtClean="0"/>
              <a:t>come rivelatore della presenza di amido negli alimenti. Questa molecola è infatti in grado di reagire con l’amido formando un complesso dalla caratteristica colorazione viola.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515719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In un bicchiere, abbiamo messo la tintura di iodio diluita </a:t>
            </a:r>
            <a:r>
              <a:rPr lang="it-IT" sz="2000" b="1" dirty="0" smtClean="0"/>
              <a:t>nell’acqua</a:t>
            </a:r>
            <a:endParaRPr lang="it-IT" sz="2000" b="1" dirty="0" smtClean="0"/>
          </a:p>
          <a:p>
            <a:endParaRPr lang="it-IT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18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3571900" cy="4762535"/>
          </a:xfrm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644008" y="199181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Sul tavolo erano  presenti quattro elementi contenenti dell’amido</a:t>
            </a:r>
            <a:r>
              <a:rPr lang="it-IT" dirty="0" smtClean="0"/>
              <a:t>: l’amido </a:t>
            </a:r>
            <a:r>
              <a:rPr lang="it-IT" dirty="0" smtClean="0"/>
              <a:t>di mais,un </a:t>
            </a:r>
            <a:r>
              <a:rPr lang="it-IT" dirty="0" err="1" smtClean="0"/>
              <a:t>craker</a:t>
            </a:r>
            <a:r>
              <a:rPr lang="it-IT" dirty="0" smtClean="0"/>
              <a:t>, la </a:t>
            </a:r>
            <a:r>
              <a:rPr lang="it-IT" dirty="0" smtClean="0"/>
              <a:t>pasta e una fetta di una patata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Inizialmente con la </a:t>
            </a:r>
            <a:r>
              <a:rPr lang="it-IT" dirty="0" smtClean="0"/>
              <a:t>soluzione da </a:t>
            </a:r>
            <a:r>
              <a:rPr lang="it-IT" dirty="0" smtClean="0"/>
              <a:t>noi ottenuta</a:t>
            </a:r>
            <a:r>
              <a:rPr lang="it-IT" dirty="0" smtClean="0"/>
              <a:t>, solo </a:t>
            </a:r>
            <a:r>
              <a:rPr lang="it-IT" dirty="0" smtClean="0"/>
              <a:t>sull’amido di mais è avvenuta la reazione</a:t>
            </a:r>
            <a:r>
              <a:rPr lang="it-IT" dirty="0" smtClean="0"/>
              <a:t>: la </a:t>
            </a:r>
            <a:r>
              <a:rPr lang="it-IT" dirty="0" smtClean="0"/>
              <a:t>sostanza è diventata viola </a:t>
            </a:r>
            <a:endParaRPr lang="it-IT" dirty="0"/>
          </a:p>
        </p:txBody>
      </p:sp>
      <p:pic>
        <p:nvPicPr>
          <p:cNvPr id="6" name="Segnaposto contenuto 4" descr="1839.JPG"/>
          <p:cNvPicPr>
            <a:picLocks noChangeAspect="1"/>
          </p:cNvPicPr>
          <p:nvPr/>
        </p:nvPicPr>
        <p:blipFill>
          <a:blip r:embed="rId4" cstate="print"/>
          <a:srcRect b="18444"/>
          <a:stretch>
            <a:fillRect/>
          </a:stretch>
        </p:blipFill>
        <p:spPr>
          <a:xfrm>
            <a:off x="5652120" y="4221088"/>
            <a:ext cx="225146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soluzione troppo diluita </a:t>
            </a:r>
            <a:endParaRPr lang="it-IT" dirty="0"/>
          </a:p>
        </p:txBody>
      </p:sp>
      <p:pic>
        <p:nvPicPr>
          <p:cNvPr id="5" name="Segnaposto contenuto 4" descr="18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53949" y="1412776"/>
            <a:ext cx="2430269" cy="3240360"/>
          </a:xfrm>
        </p:spPr>
      </p:pic>
      <p:pic>
        <p:nvPicPr>
          <p:cNvPr id="8" name="Segnaposto contenuto 7" descr="183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484784"/>
            <a:ext cx="2357454" cy="3143272"/>
          </a:xfrm>
        </p:spPr>
      </p:pic>
      <p:sp>
        <p:nvSpPr>
          <p:cNvPr id="7" name="Rettangolo 6"/>
          <p:cNvSpPr/>
          <p:nvPr/>
        </p:nvSpPr>
        <p:spPr>
          <a:xfrm>
            <a:off x="1403648" y="5085184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Gli altri </a:t>
            </a:r>
            <a:r>
              <a:rPr lang="it-IT" sz="2400" dirty="0" smtClean="0"/>
              <a:t>alimenti non </a:t>
            </a:r>
            <a:r>
              <a:rPr lang="it-IT" sz="2400" dirty="0" smtClean="0"/>
              <a:t>sono diventati viola perché la nostra soluzione era troppo diluita.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7030A0"/>
                </a:solidFill>
              </a:rPr>
              <a:t>Gli </a:t>
            </a:r>
            <a:r>
              <a:rPr lang="it-IT" dirty="0" smtClean="0">
                <a:solidFill>
                  <a:srgbClr val="7030A0"/>
                </a:solidFill>
              </a:rPr>
              <a:t>alimenti  </a:t>
            </a:r>
            <a:r>
              <a:rPr lang="it-IT" dirty="0" smtClean="0">
                <a:solidFill>
                  <a:srgbClr val="7030A0"/>
                </a:solidFill>
              </a:rPr>
              <a:t>diventano viola 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6" name="Segnaposto contenuto 5" descr="184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2332608" cy="3110690"/>
          </a:xfrm>
        </p:spPr>
      </p:pic>
      <p:sp>
        <p:nvSpPr>
          <p:cNvPr id="8" name="CasellaDiTesto 7"/>
          <p:cNvSpPr txBox="1"/>
          <p:nvPr/>
        </p:nvSpPr>
        <p:spPr>
          <a:xfrm>
            <a:off x="467544" y="458112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Per questo motivo abbiamo dovuto aggiungere alcune gocce di tintura di iodio.</a:t>
            </a:r>
          </a:p>
          <a:p>
            <a:r>
              <a:rPr lang="it-IT" sz="2800" dirty="0" smtClean="0"/>
              <a:t>Con una pipetta abbiamo messo il liquido negli elementi e dopo qualche secondo le sostanze hanno ottenuto un colore nero-viola.</a:t>
            </a:r>
          </a:p>
          <a:p>
            <a:endParaRPr lang="it-IT" sz="2800" dirty="0"/>
          </a:p>
        </p:txBody>
      </p:sp>
      <p:pic>
        <p:nvPicPr>
          <p:cNvPr id="10" name="Segnaposto contenuto 4" descr="1844.JPG"/>
          <p:cNvPicPr>
            <a:picLocks noChangeAspect="1"/>
          </p:cNvPicPr>
          <p:nvPr/>
        </p:nvPicPr>
        <p:blipFill>
          <a:blip r:embed="rId4" cstate="print"/>
          <a:srcRect l="20872" b="25335"/>
          <a:stretch>
            <a:fillRect/>
          </a:stretch>
        </p:blipFill>
        <p:spPr>
          <a:xfrm>
            <a:off x="3131840" y="1268760"/>
            <a:ext cx="2664296" cy="3123500"/>
          </a:xfrm>
          <a:prstGeom prst="rect">
            <a:avLst/>
          </a:prstGeom>
        </p:spPr>
      </p:pic>
      <p:pic>
        <p:nvPicPr>
          <p:cNvPr id="11" name="Segnaposto contenuto 5" descr="18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196752"/>
            <a:ext cx="2376263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Anche l’acqua diventa viola?</a:t>
            </a:r>
            <a:endParaRPr lang="it-IT" dirty="0"/>
          </a:p>
        </p:txBody>
      </p:sp>
      <p:pic>
        <p:nvPicPr>
          <p:cNvPr id="5" name="Segnaposto contenuto 4" descr="184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2443163" cy="3257550"/>
          </a:xfrm>
        </p:spPr>
      </p:pic>
      <p:pic>
        <p:nvPicPr>
          <p:cNvPr id="6" name="Segnaposto contenuto 5" descr="185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652120" y="1340768"/>
            <a:ext cx="2465387" cy="3286125"/>
          </a:xfrm>
        </p:spPr>
      </p:pic>
      <p:sp>
        <p:nvSpPr>
          <p:cNvPr id="7" name="Rettangolo 6"/>
          <p:cNvSpPr/>
          <p:nvPr/>
        </p:nvSpPr>
        <p:spPr>
          <a:xfrm>
            <a:off x="611560" y="472514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In seguito abbiamo bollito un rigatone.</a:t>
            </a:r>
          </a:p>
          <a:p>
            <a:pPr algn="just">
              <a:defRPr/>
            </a:pPr>
            <a:r>
              <a:rPr lang="it-IT" sz="2400" dirty="0" smtClean="0"/>
              <a:t>Nell’ acqua in cui abbiamo fatto bollire la pasta, era presente l’ amido, quindi aggiungendo ad essa la tintura di iodio anche l’ acqua è diventata  nera </a:t>
            </a:r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3851920" y="2951187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Iodio, limone e acqua ossigenata</a:t>
            </a:r>
            <a:endParaRPr lang="it-IT" dirty="0"/>
          </a:p>
        </p:txBody>
      </p:sp>
      <p:pic>
        <p:nvPicPr>
          <p:cNvPr id="5" name="Segnaposto contenuto 4" descr="185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4038600" cy="4038600"/>
          </a:xfrm>
        </p:spPr>
      </p:pic>
      <p:sp>
        <p:nvSpPr>
          <p:cNvPr id="7" name="Segnaposto contenuto 6"/>
          <p:cNvSpPr>
            <a:spLocks noGrp="1"/>
          </p:cNvSpPr>
          <p:nvPr>
            <p:ph sz="half" idx="4294967295"/>
          </p:nvPr>
        </p:nvSpPr>
        <p:spPr>
          <a:xfrm>
            <a:off x="4788024" y="2420888"/>
            <a:ext cx="4038600" cy="154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In un bicchiere con dell’acqua, abbiamo aggiunto la tintura di iodio per colorarla.</a:t>
            </a:r>
            <a:endParaRPr lang="it-IT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limone fa scolorare la tintura di iodio</a:t>
            </a:r>
            <a:endParaRPr lang="it-IT" dirty="0"/>
          </a:p>
        </p:txBody>
      </p:sp>
      <p:pic>
        <p:nvPicPr>
          <p:cNvPr id="7" name="Segnaposto contenuto 6" descr="18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9760" y="1412776"/>
            <a:ext cx="3225908" cy="3225908"/>
          </a:xfrm>
        </p:spPr>
      </p:pic>
      <p:pic>
        <p:nvPicPr>
          <p:cNvPr id="10" name="Segnaposto contenuto 9" descr="18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3257544" cy="3257544"/>
          </a:xfrm>
        </p:spPr>
      </p:pic>
      <p:sp>
        <p:nvSpPr>
          <p:cNvPr id="6" name="Rettangolo 5"/>
          <p:cNvSpPr/>
          <p:nvPr/>
        </p:nvSpPr>
        <p:spPr>
          <a:xfrm>
            <a:off x="323528" y="4714884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Abbiamo, in seguito, aggiunto nel bicchiere con  la tintura di iodio</a:t>
            </a:r>
            <a:r>
              <a:rPr lang="it-IT" sz="2400" dirty="0" smtClean="0"/>
              <a:t>, il </a:t>
            </a:r>
            <a:r>
              <a:rPr lang="it-IT" sz="2400" dirty="0" smtClean="0"/>
              <a:t>limone, in questo modo , </a:t>
            </a:r>
            <a:r>
              <a:rPr lang="it-IT" sz="2400" dirty="0" smtClean="0"/>
              <a:t>la soluzione è </a:t>
            </a:r>
            <a:r>
              <a:rPr lang="it-IT" sz="2400" dirty="0" smtClean="0"/>
              <a:t>diventato incolore.</a:t>
            </a:r>
          </a:p>
          <a:p>
            <a:r>
              <a:rPr lang="it-IT" sz="2400" dirty="0" smtClean="0"/>
              <a:t>Poi abbiamo aggiunto l’</a:t>
            </a:r>
            <a:r>
              <a:rPr lang="it-IT" sz="3600" dirty="0" smtClean="0">
                <a:solidFill>
                  <a:srgbClr val="FF0000"/>
                </a:solidFill>
              </a:rPr>
              <a:t>acqua </a:t>
            </a:r>
            <a:r>
              <a:rPr lang="it-IT" sz="3600" dirty="0" smtClean="0">
                <a:solidFill>
                  <a:srgbClr val="FF0000"/>
                </a:solidFill>
              </a:rPr>
              <a:t>ossigenata e amido </a:t>
            </a:r>
            <a:r>
              <a:rPr lang="it-IT" sz="2400" dirty="0" smtClean="0"/>
              <a:t>che ha fatto cambiare colore al liquido, inizialmente il liquido è diventato </a:t>
            </a:r>
            <a:r>
              <a:rPr lang="it-IT" sz="2400" dirty="0" err="1" smtClean="0"/>
              <a:t>celeste…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3834028" y="2749397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185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3109913" cy="3109913"/>
          </a:xfrm>
        </p:spPr>
      </p:pic>
      <p:pic>
        <p:nvPicPr>
          <p:cNvPr id="6" name="Segnaposto contenuto 5" descr="1859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292080" y="692696"/>
            <a:ext cx="3181350" cy="3181350"/>
          </a:xfrm>
        </p:spPr>
      </p:pic>
      <p:sp>
        <p:nvSpPr>
          <p:cNvPr id="7" name="Rettangolo 6"/>
          <p:cNvSpPr/>
          <p:nvPr/>
        </p:nvSpPr>
        <p:spPr>
          <a:xfrm>
            <a:off x="2051720" y="4149080"/>
            <a:ext cx="5634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…..ma poi è diventato blu e in seguito nero</a:t>
            </a:r>
            <a:endParaRPr lang="it-IT" sz="2400" b="1" dirty="0"/>
          </a:p>
        </p:txBody>
      </p:sp>
      <p:sp>
        <p:nvSpPr>
          <p:cNvPr id="8" name="Freccia a destra 7"/>
          <p:cNvSpPr/>
          <p:nvPr/>
        </p:nvSpPr>
        <p:spPr>
          <a:xfrm>
            <a:off x="179512" y="1916832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427984" y="1772816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succede?</a:t>
            </a:r>
            <a:endParaRPr lang="it-IT" dirty="0"/>
          </a:p>
        </p:txBody>
      </p:sp>
      <p:pic>
        <p:nvPicPr>
          <p:cNvPr id="8" name="Segnaposto contenuto 7" descr="186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r="17982"/>
          <a:stretch>
            <a:fillRect/>
          </a:stretch>
        </p:blipFill>
        <p:spPr>
          <a:xfrm>
            <a:off x="323528" y="1628800"/>
            <a:ext cx="3312368" cy="4038600"/>
          </a:xfrm>
        </p:spPr>
      </p:pic>
      <p:sp>
        <p:nvSpPr>
          <p:cNvPr id="9" name="CasellaDiTesto 8"/>
          <p:cNvSpPr txBox="1"/>
          <p:nvPr/>
        </p:nvSpPr>
        <p:spPr>
          <a:xfrm>
            <a:off x="4644008" y="1628800"/>
            <a:ext cx="4032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 La reazione indicata nella lavagna è la seguente:</a:t>
            </a:r>
          </a:p>
          <a:p>
            <a:r>
              <a:rPr lang="it-IT" sz="2400" dirty="0" smtClean="0"/>
              <a:t>Lo </a:t>
            </a:r>
            <a:r>
              <a:rPr lang="it-IT" sz="2400" dirty="0" smtClean="0"/>
              <a:t>iodio (arancione) reagendo </a:t>
            </a:r>
            <a:r>
              <a:rPr lang="it-IT" sz="2400" dirty="0" smtClean="0"/>
              <a:t>con la vitamina C </a:t>
            </a:r>
            <a:r>
              <a:rPr lang="it-IT" sz="2400" dirty="0" smtClean="0"/>
              <a:t> si riduce diventando diventa ioduro (incolore); lo ioduro con </a:t>
            </a:r>
            <a:r>
              <a:rPr lang="it-IT" sz="2400" dirty="0" smtClean="0"/>
              <a:t>l’azione dell’acqua ossigenata torna ad </a:t>
            </a:r>
            <a:r>
              <a:rPr lang="it-IT" sz="2400" dirty="0" smtClean="0"/>
              <a:t>ossidarsi a iodio; in presenza di amido la soluzione diventa quindi blu.</a:t>
            </a:r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smtClean="0"/>
              <a:t>LE OSSIDORIDUZIONI</a:t>
            </a:r>
            <a:endParaRPr lang="it-IT" sz="3600" b="1" dirty="0"/>
          </a:p>
        </p:txBody>
      </p:sp>
      <p:sp>
        <p:nvSpPr>
          <p:cNvPr id="3" name="Rettangolo 2"/>
          <p:cNvSpPr/>
          <p:nvPr/>
        </p:nvSpPr>
        <p:spPr>
          <a:xfrm>
            <a:off x="179512" y="836712"/>
            <a:ext cx="89644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Le ossidoriduzioni sono reazioni in cui avviene uno scambio di elettroni tra i reagenti.</a:t>
            </a:r>
          </a:p>
          <a:p>
            <a:endParaRPr lang="it-IT" sz="2400" dirty="0" smtClean="0"/>
          </a:p>
          <a:p>
            <a:r>
              <a:rPr lang="it-IT" sz="2400" dirty="0" smtClean="0"/>
              <a:t>Alcune </a:t>
            </a:r>
            <a:r>
              <a:rPr lang="it-IT" sz="2400" dirty="0" smtClean="0"/>
              <a:t>ossidoriduzioni che conosciamo sono</a:t>
            </a:r>
            <a:r>
              <a:rPr lang="it-IT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La </a:t>
            </a:r>
            <a:r>
              <a:rPr lang="it-IT" sz="2400" dirty="0" smtClean="0">
                <a:solidFill>
                  <a:srgbClr val="FF0000"/>
                </a:solidFill>
              </a:rPr>
              <a:t>combustione</a:t>
            </a:r>
            <a:r>
              <a:rPr lang="it-IT" sz="2400" dirty="0" smtClean="0"/>
              <a:t> </a:t>
            </a:r>
            <a:r>
              <a:rPr lang="it-IT" sz="2400" dirty="0" smtClean="0"/>
              <a:t>che avviene rapidamente e libera molta energia (fiamme e fuoco).</a:t>
            </a:r>
          </a:p>
          <a:p>
            <a:r>
              <a:rPr lang="it-IT" sz="2000" dirty="0" smtClean="0"/>
              <a:t>Il composto che si ossida viene detto </a:t>
            </a:r>
            <a:r>
              <a:rPr lang="it-IT" sz="2000" dirty="0" smtClean="0">
                <a:solidFill>
                  <a:srgbClr val="FF0000"/>
                </a:solidFill>
              </a:rPr>
              <a:t>combustibile</a:t>
            </a:r>
            <a:r>
              <a:rPr lang="it-IT" sz="2000" dirty="0" smtClean="0"/>
              <a:t>, mentre l’ossigeno è detto </a:t>
            </a:r>
            <a:r>
              <a:rPr lang="it-IT" sz="2000" dirty="0" smtClean="0">
                <a:solidFill>
                  <a:srgbClr val="FF0000"/>
                </a:solidFill>
              </a:rPr>
              <a:t>comburente</a:t>
            </a:r>
            <a:r>
              <a:rPr lang="it-IT" sz="2000" dirty="0" smtClean="0"/>
              <a:t>.</a:t>
            </a:r>
            <a:endParaRPr lang="it-IT" sz="2000" dirty="0" smtClean="0"/>
          </a:p>
          <a:p>
            <a:endParaRPr lang="it-IT" sz="20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La </a:t>
            </a:r>
            <a:r>
              <a:rPr lang="it-IT" sz="2400" dirty="0" smtClean="0">
                <a:solidFill>
                  <a:srgbClr val="FF0000"/>
                </a:solidFill>
              </a:rPr>
              <a:t>r</a:t>
            </a:r>
            <a:r>
              <a:rPr lang="it-IT" sz="2400" dirty="0" smtClean="0">
                <a:solidFill>
                  <a:srgbClr val="FF0000"/>
                </a:solidFill>
              </a:rPr>
              <a:t>espirazione cellulare </a:t>
            </a:r>
            <a:r>
              <a:rPr lang="it-IT" sz="2400" dirty="0" smtClean="0"/>
              <a:t>che permette agli esseri viventi di trarre energia dai nutrienti</a:t>
            </a:r>
          </a:p>
          <a:p>
            <a:r>
              <a:rPr lang="it-IT" sz="2000" dirty="0" smtClean="0"/>
              <a:t>La respirazione cellulare avviene nei mitocondri delle cellule e può essere così schematizzata:</a:t>
            </a:r>
          </a:p>
          <a:p>
            <a:r>
              <a:rPr lang="it-IT" sz="2000" dirty="0" smtClean="0"/>
              <a:t>Glucosio + ossigeno = energia + anidride carbonica + acqua</a:t>
            </a:r>
          </a:p>
          <a:p>
            <a:endParaRPr lang="it-IT" sz="20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Ossidazione di alcuni metalli: ad esempio la formazione della ruggine dal ferro in presenza di ossigeno ed acqua</a:t>
            </a:r>
            <a:endParaRPr lang="it-IT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/>
              <a:t>3° esperimento: acidi </a:t>
            </a:r>
            <a:r>
              <a:rPr lang="it-IT" dirty="0" smtClean="0"/>
              <a:t>e basi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23528" y="4941168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Il nostro </a:t>
            </a:r>
            <a:r>
              <a:rPr lang="it-IT" sz="2400" dirty="0" smtClean="0"/>
              <a:t>scopo era capire se le sostanze da </a:t>
            </a:r>
            <a:r>
              <a:rPr lang="it-IT" sz="2400" dirty="0" smtClean="0"/>
              <a:t>analizzare erano </a:t>
            </a:r>
            <a:r>
              <a:rPr lang="it-IT" sz="2400" dirty="0" smtClean="0"/>
              <a:t>acide o basiche usando un </a:t>
            </a:r>
            <a:r>
              <a:rPr lang="it-IT" sz="2400" dirty="0" smtClean="0"/>
              <a:t>indicatore acido-base: l’estratto di radicchio rosso (ottenuto facendone bollire alcune foglie in acqua).</a:t>
            </a:r>
            <a:endParaRPr lang="it-IT" sz="2400" dirty="0" smtClean="0"/>
          </a:p>
        </p:txBody>
      </p:sp>
      <p:pic>
        <p:nvPicPr>
          <p:cNvPr id="12" name="Segnaposto contenuto 4" descr="1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600400" cy="3600400"/>
          </a:xfrm>
          <a:prstGeom prst="rect">
            <a:avLst/>
          </a:prstGeom>
        </p:spPr>
      </p:pic>
      <p:pic>
        <p:nvPicPr>
          <p:cNvPr id="13" name="Segnaposto contenuto 5" descr="1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36004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/>
              <a:t>Acidi e basi</a:t>
            </a:r>
            <a:endParaRPr lang="it-IT" dirty="0"/>
          </a:p>
        </p:txBody>
      </p:sp>
      <p:pic>
        <p:nvPicPr>
          <p:cNvPr id="12" name="Segnaposto contenuto 4" descr="1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3024336" cy="3024336"/>
          </a:xfrm>
          <a:prstGeom prst="rect">
            <a:avLst/>
          </a:prstGeom>
        </p:spPr>
      </p:pic>
      <p:pic>
        <p:nvPicPr>
          <p:cNvPr id="13" name="Segnaposto contenuto 5" descr="1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3024336" cy="30243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2008" y="4293096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Un </a:t>
            </a:r>
            <a:r>
              <a:rPr lang="it-IT" sz="2400" dirty="0" smtClean="0">
                <a:solidFill>
                  <a:srgbClr val="FF0000"/>
                </a:solidFill>
              </a:rPr>
              <a:t>indicatore</a:t>
            </a:r>
            <a:r>
              <a:rPr lang="it-IT" sz="2400" dirty="0" smtClean="0"/>
              <a:t> </a:t>
            </a:r>
            <a:r>
              <a:rPr lang="it-IT" sz="2400" dirty="0" smtClean="0"/>
              <a:t>è una sostanza che cambia colore a seconda della natura acida, neutra o basica delle sostanze con cui viene a contatto. </a:t>
            </a:r>
          </a:p>
          <a:p>
            <a:r>
              <a:rPr lang="it-IT" sz="2400" dirty="0" smtClean="0"/>
              <a:t>I colori assunti dall’indicatore possono essere ordinati in una specie di “scaletta” che indica che le sostanze possono essere acidi o basi più o meno forti: infatti alcuni acidi sono commestibili altri assolutamente no e così le basi. </a:t>
            </a:r>
            <a:endParaRPr lang="it-IT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it-IT" b="1" dirty="0" smtClean="0"/>
              <a:t>Le classificazioni</a:t>
            </a:r>
            <a:endParaRPr lang="it-IT" b="1" dirty="0"/>
          </a:p>
        </p:txBody>
      </p:sp>
      <p:pic>
        <p:nvPicPr>
          <p:cNvPr id="5" name="Segnaposto contenuto 4" descr="186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3246512" cy="3246512"/>
          </a:xfrm>
        </p:spPr>
      </p:pic>
      <p:pic>
        <p:nvPicPr>
          <p:cNvPr id="6" name="Segnaposto contenuto 5" descr="187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268760"/>
            <a:ext cx="3168352" cy="3168352"/>
          </a:xfrm>
        </p:spPr>
      </p:pic>
      <p:sp>
        <p:nvSpPr>
          <p:cNvPr id="7" name="Rettangolo 6"/>
          <p:cNvSpPr/>
          <p:nvPr/>
        </p:nvSpPr>
        <p:spPr>
          <a:xfrm>
            <a:off x="539552" y="465836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In base alla colorazione ottenuta (verde o rossa) abbiamo diviso </a:t>
            </a:r>
            <a:r>
              <a:rPr lang="it-IT" sz="2400" dirty="0" smtClean="0"/>
              <a:t>le sostanze in due gruppi</a:t>
            </a:r>
            <a:r>
              <a:rPr lang="it-IT" sz="2400" dirty="0" smtClean="0"/>
              <a:t>: gli </a:t>
            </a:r>
            <a:r>
              <a:rPr lang="it-IT" sz="2400" dirty="0" smtClean="0"/>
              <a:t>acidi e </a:t>
            </a:r>
            <a:r>
              <a:rPr lang="it-IT" sz="2400" dirty="0" smtClean="0"/>
              <a:t>le basi. La </a:t>
            </a:r>
            <a:r>
              <a:rPr lang="it-IT" sz="2400" dirty="0" smtClean="0"/>
              <a:t>sostanza più basica è il carbonato di sodio(verde), mentre quelle </a:t>
            </a:r>
            <a:r>
              <a:rPr lang="it-IT" sz="2400" dirty="0" smtClean="0"/>
              <a:t>meno basiche sono l’acqua </a:t>
            </a:r>
            <a:r>
              <a:rPr lang="it-IT" sz="2400" dirty="0" smtClean="0"/>
              <a:t>di </a:t>
            </a:r>
            <a:r>
              <a:rPr lang="it-IT" sz="2400" dirty="0" smtClean="0"/>
              <a:t>Roma (</a:t>
            </a:r>
            <a:r>
              <a:rPr lang="it-IT" sz="2400" dirty="0" smtClean="0"/>
              <a:t>blu</a:t>
            </a:r>
            <a:r>
              <a:rPr lang="it-IT" sz="2400" dirty="0" smtClean="0"/>
              <a:t>), il </a:t>
            </a:r>
            <a:r>
              <a:rPr lang="it-IT" sz="2400" dirty="0" smtClean="0"/>
              <a:t>bicarbonato di sodio(celeste</a:t>
            </a:r>
            <a:r>
              <a:rPr lang="it-IT" sz="2400" dirty="0" smtClean="0"/>
              <a:t>): sono acidi il limone(fucsia) e </a:t>
            </a:r>
            <a:r>
              <a:rPr lang="it-IT" sz="2400" dirty="0" smtClean="0"/>
              <a:t>l’acido </a:t>
            </a:r>
            <a:r>
              <a:rPr lang="it-IT" sz="2400" dirty="0" smtClean="0"/>
              <a:t>cloridrico (rosa).</a:t>
            </a:r>
            <a:endParaRPr lang="it-IT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87624" y="620688"/>
            <a:ext cx="712851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800" dirty="0"/>
              <a:t>Realizzato da</a:t>
            </a:r>
          </a:p>
          <a:p>
            <a:endParaRPr lang="it-IT" sz="2800" dirty="0"/>
          </a:p>
          <a:p>
            <a:pPr>
              <a:buFontTx/>
              <a:buChar char="•"/>
            </a:pPr>
            <a:r>
              <a:rPr lang="it-IT" sz="2800" dirty="0" smtClean="0"/>
              <a:t>Gaia De </a:t>
            </a:r>
            <a:r>
              <a:rPr lang="it-IT" sz="2800" dirty="0" err="1" smtClean="0"/>
              <a:t>Santis</a:t>
            </a:r>
            <a:endParaRPr lang="it-IT" sz="2800" dirty="0" smtClean="0"/>
          </a:p>
          <a:p>
            <a:pPr>
              <a:buFontTx/>
              <a:buChar char="•"/>
            </a:pPr>
            <a:r>
              <a:rPr lang="it-IT" sz="2800" dirty="0" smtClean="0"/>
              <a:t>Andrea </a:t>
            </a:r>
            <a:r>
              <a:rPr lang="it-IT" sz="2800" dirty="0" err="1" smtClean="0"/>
              <a:t>Fuscà</a:t>
            </a:r>
            <a:endParaRPr lang="it-IT" sz="2800" dirty="0" smtClean="0"/>
          </a:p>
          <a:p>
            <a:pPr>
              <a:buFontTx/>
              <a:buChar char="•"/>
            </a:pPr>
            <a:r>
              <a:rPr lang="it-IT" sz="2800" dirty="0" smtClean="0"/>
              <a:t>Federica Leo</a:t>
            </a:r>
          </a:p>
          <a:p>
            <a:pPr>
              <a:buFontTx/>
              <a:buChar char="•"/>
            </a:pPr>
            <a:r>
              <a:rPr lang="it-IT" sz="2800" dirty="0" smtClean="0"/>
              <a:t>Michela </a:t>
            </a:r>
            <a:r>
              <a:rPr lang="it-IT" sz="2800" dirty="0" err="1" smtClean="0"/>
              <a:t>Terracciani</a:t>
            </a:r>
            <a:endParaRPr lang="it-IT" sz="2800" dirty="0"/>
          </a:p>
          <a:p>
            <a:pPr>
              <a:buFontTx/>
              <a:buChar char="•"/>
            </a:pPr>
            <a:endParaRPr lang="it-IT" sz="2800" dirty="0"/>
          </a:p>
          <a:p>
            <a:r>
              <a:rPr lang="it-IT" sz="2800" dirty="0"/>
              <a:t>Classe 2H</a:t>
            </a:r>
          </a:p>
          <a:p>
            <a:endParaRPr lang="it-IT" sz="2800" dirty="0"/>
          </a:p>
          <a:p>
            <a:r>
              <a:rPr lang="it-IT" sz="2800" dirty="0"/>
              <a:t>In seguito alla frequenza di un laboratorio pomeridiano in collaborazione con i ricercatori del Museo di Chimica dell’Università la sapienza di Roma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Ossidoriduzioni</a:t>
            </a:r>
            <a:endParaRPr lang="it-IT" dirty="0"/>
          </a:p>
        </p:txBody>
      </p:sp>
      <p:pic>
        <p:nvPicPr>
          <p:cNvPr id="8" name="Segnaposto contenuto 7" descr="18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Segnaposto contenuto 8" descr="18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3" name="Rettangolo 2"/>
          <p:cNvSpPr/>
          <p:nvPr/>
        </p:nvSpPr>
        <p:spPr>
          <a:xfrm>
            <a:off x="2051720" y="558924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Materiali utilizzati negli esperimenti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4941168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bilancia</a:t>
            </a:r>
            <a:endParaRPr lang="it-IT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1° </a:t>
            </a:r>
            <a:r>
              <a:rPr lang="it-IT" dirty="0" smtClean="0"/>
              <a:t>esperimento: ossidazione di zuccheri</a:t>
            </a:r>
            <a:endParaRPr lang="it-IT" dirty="0"/>
          </a:p>
        </p:txBody>
      </p:sp>
      <p:pic>
        <p:nvPicPr>
          <p:cNvPr id="5" name="Segnaposto contenuto 4" descr="18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4038600" cy="3028950"/>
          </a:xfrm>
        </p:spPr>
      </p:pic>
      <p:pic>
        <p:nvPicPr>
          <p:cNvPr id="6" name="Segnaposto contenuto 5" descr="18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28800"/>
            <a:ext cx="4038600" cy="3028950"/>
          </a:xfrm>
        </p:spPr>
      </p:pic>
      <p:sp>
        <p:nvSpPr>
          <p:cNvPr id="7" name="CasellaDiTesto 6"/>
          <p:cNvSpPr txBox="1"/>
          <p:nvPr/>
        </p:nvSpPr>
        <p:spPr>
          <a:xfrm>
            <a:off x="467544" y="522920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Abbiamo preparato una soluzione di soda (</a:t>
            </a:r>
            <a:r>
              <a:rPr lang="it-IT" sz="2400" dirty="0" err="1" smtClean="0"/>
              <a:t>NaOH</a:t>
            </a:r>
            <a:r>
              <a:rPr lang="it-IT" sz="2400" dirty="0" smtClean="0"/>
              <a:t>) in acqua distillata ed una soluzione di fruttosio sempre in acqua distillata</a:t>
            </a:r>
            <a:endParaRPr lang="it-I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18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1875" r="17271" b="24528"/>
          <a:stretch>
            <a:fillRect/>
          </a:stretch>
        </p:blipFill>
        <p:spPr>
          <a:xfrm>
            <a:off x="251520" y="260647"/>
            <a:ext cx="2664296" cy="3497819"/>
          </a:xfrm>
        </p:spPr>
      </p:pic>
      <p:pic>
        <p:nvPicPr>
          <p:cNvPr id="7" name="Segnaposto contenuto 6" descr="18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75856" y="260648"/>
            <a:ext cx="2592288" cy="3456384"/>
          </a:xfr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4005064"/>
            <a:ext cx="31683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Abbiamo poi aggiunto nella bottiglietta con la soda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il blu di metilene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(un colorante)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 in seguito il fruttosio.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egnaposto contenuto 4" descr="18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88639"/>
            <a:ext cx="2606692" cy="347558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419872" y="400506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Calibri" panose="020F0502020204030204" pitchFamily="34" charset="0"/>
              </a:rPr>
              <a:t>Inizialmente, la soluzione </a:t>
            </a:r>
            <a:r>
              <a:rPr lang="it-IT" sz="2400" dirty="0" smtClean="0">
                <a:latin typeface="Calibri" panose="020F0502020204030204" pitchFamily="34" charset="0"/>
              </a:rPr>
              <a:t>era </a:t>
            </a:r>
            <a:r>
              <a:rPr lang="it-IT" sz="2400" dirty="0" smtClean="0">
                <a:latin typeface="Calibri" panose="020F0502020204030204" pitchFamily="34" charset="0"/>
              </a:rPr>
              <a:t>diventata blu, </a:t>
            </a:r>
            <a:r>
              <a:rPr lang="it-IT" sz="2400" dirty="0" smtClean="0">
                <a:latin typeface="Calibri" panose="020F0502020204030204" pitchFamily="34" charset="0"/>
              </a:rPr>
              <a:t>ma aspettando qualche secondo il contenuto della bottiglia è tornato </a:t>
            </a:r>
            <a:r>
              <a:rPr lang="it-IT" sz="2400" dirty="0" smtClean="0">
                <a:latin typeface="Calibri" panose="020F0502020204030204" pitchFamily="34" charset="0"/>
              </a:rPr>
              <a:t>incolore </a:t>
            </a:r>
            <a:endParaRPr lang="it-IT" sz="2400" dirty="0" smtClean="0">
              <a:latin typeface="Arial" panose="020B0604020202020204" pitchFamily="34" charset="0"/>
            </a:endParaRPr>
          </a:p>
        </p:txBody>
      </p:sp>
      <p:sp>
        <p:nvSpPr>
          <p:cNvPr id="9" name="Freccia angolare in su 8"/>
          <p:cNvSpPr/>
          <p:nvPr/>
        </p:nvSpPr>
        <p:spPr>
          <a:xfrm>
            <a:off x="7524328" y="3501008"/>
            <a:ext cx="648072" cy="1944216"/>
          </a:xfrm>
          <a:prstGeom prst="bentUpArrow">
            <a:avLst>
              <a:gd name="adj1" fmla="val 254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18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3600400" cy="2700301"/>
          </a:xfrm>
        </p:spPr>
      </p:pic>
      <p:pic>
        <p:nvPicPr>
          <p:cNvPr id="6" name="Segnaposto contenuto 5" descr="181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3" y="1052736"/>
            <a:ext cx="3665957" cy="2749468"/>
          </a:xfrm>
        </p:spPr>
      </p:pic>
      <p:sp>
        <p:nvSpPr>
          <p:cNvPr id="3" name="Rettangolo 2"/>
          <p:cNvSpPr/>
          <p:nvPr/>
        </p:nvSpPr>
        <p:spPr>
          <a:xfrm>
            <a:off x="755576" y="436510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dirty="0" smtClean="0">
                <a:solidFill>
                  <a:prstClr val="black"/>
                </a:solidFill>
              </a:rPr>
              <a:t>Abbiamo anche notato che scuotendo la </a:t>
            </a:r>
            <a:r>
              <a:rPr lang="it-IT" sz="2800" dirty="0" smtClean="0">
                <a:solidFill>
                  <a:prstClr val="black"/>
                </a:solidFill>
              </a:rPr>
              <a:t>bottiglietta, il </a:t>
            </a:r>
            <a:r>
              <a:rPr lang="it-IT" sz="2800" dirty="0">
                <a:solidFill>
                  <a:prstClr val="black"/>
                </a:solidFill>
              </a:rPr>
              <a:t>liquido ha riacquistato </a:t>
            </a:r>
            <a:r>
              <a:rPr lang="it-IT" sz="2800" dirty="0" smtClean="0">
                <a:solidFill>
                  <a:prstClr val="black"/>
                </a:solidFill>
              </a:rPr>
              <a:t>il colore blu</a:t>
            </a:r>
            <a:endParaRPr lang="it-IT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18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2267744" cy="3023659"/>
          </a:xfrm>
        </p:spPr>
      </p:pic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395536" y="4293096"/>
            <a:ext cx="8280920" cy="182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L’operazione </a:t>
            </a:r>
            <a:r>
              <a:rPr lang="it-IT" dirty="0" smtClean="0"/>
              <a:t>si ripeteva ogni volta che scuotevamo la bottiglietta.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Abbiamo </a:t>
            </a:r>
            <a:r>
              <a:rPr lang="it-IT" dirty="0" smtClean="0"/>
              <a:t>anche notato che il processo si ripete più volte in base alla quantità </a:t>
            </a:r>
            <a:r>
              <a:rPr lang="it-IT" dirty="0" smtClean="0"/>
              <a:t>di </a:t>
            </a:r>
            <a:r>
              <a:rPr lang="it-IT" dirty="0" smtClean="0"/>
              <a:t>fruttosio presente nella bottiglietta.</a:t>
            </a:r>
          </a:p>
          <a:p>
            <a:pPr marL="0" indent="0">
              <a:buNone/>
            </a:pPr>
            <a:r>
              <a:rPr lang="it-IT" dirty="0" smtClean="0"/>
              <a:t>Infatti </a:t>
            </a:r>
            <a:r>
              <a:rPr lang="it-IT" dirty="0" smtClean="0"/>
              <a:t>in altri gruppi </a:t>
            </a:r>
            <a:r>
              <a:rPr lang="it-IT" dirty="0" smtClean="0"/>
              <a:t>che avevano soluzioni meno concentrate, il </a:t>
            </a:r>
            <a:r>
              <a:rPr lang="it-IT" dirty="0" smtClean="0"/>
              <a:t>processo si è ripetuto meno volte 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8" name="Segnaposto contenuto 4" descr="1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764704"/>
            <a:ext cx="2322719" cy="2880320"/>
          </a:xfrm>
          <a:prstGeom prst="rect">
            <a:avLst/>
          </a:prstGeom>
        </p:spPr>
      </p:pic>
      <p:pic>
        <p:nvPicPr>
          <p:cNvPr id="9" name="Segnaposto contenuto 4" descr="1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692696"/>
            <a:ext cx="2387818" cy="2928958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2699792" y="206084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5724128" y="206084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succede?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39552" y="148478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 smtClean="0"/>
              <a:t>Il blu di metilene è un indicatore di ossidoriduzioni: la sua forma ridotta è incolore, la sua forma ossidata è blu.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L</a:t>
            </a:r>
            <a:r>
              <a:rPr lang="it-IT" sz="2400" dirty="0" smtClean="0"/>
              <a:t>’ ossidazione </a:t>
            </a:r>
            <a:r>
              <a:rPr lang="it-IT" sz="2400" dirty="0" smtClean="0"/>
              <a:t>del fruttosio riduce </a:t>
            </a:r>
            <a:r>
              <a:rPr lang="it-IT" sz="2400" dirty="0" smtClean="0"/>
              <a:t>l’ indicatore, che </a:t>
            </a:r>
            <a:r>
              <a:rPr lang="it-IT" sz="2400" dirty="0" smtClean="0"/>
              <a:t>scolora.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Scuotendo la bottiglietta, si favorisce la reazione di ossidoriduzione del blu di metilene con l’ossigeno dell’aria, che riporta l’indicatore alla sua forma ossidata (blu).</a:t>
            </a: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Scuotendo il matraccio, si favorisce la reazione </a:t>
            </a:r>
            <a:r>
              <a:rPr lang="it-IT" sz="2400" dirty="0" err="1" smtClean="0"/>
              <a:t>redox</a:t>
            </a:r>
            <a:r>
              <a:rPr lang="it-IT" sz="2400" dirty="0" smtClean="0"/>
              <a:t> del blu di metilene con O2  dell’ aria, che riporta l’ indicatore alla sua forma ossidata.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saccarosio </a:t>
            </a:r>
            <a:endParaRPr lang="it-IT" dirty="0"/>
          </a:p>
        </p:txBody>
      </p:sp>
      <p:pic>
        <p:nvPicPr>
          <p:cNvPr id="6" name="Segnaposto contenuto 5" descr="18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7826" y="1643050"/>
            <a:ext cx="3006918" cy="4009224"/>
          </a:xfrm>
        </p:spPr>
      </p:pic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 flipH="1">
            <a:off x="4714876" y="1571612"/>
            <a:ext cx="3857652" cy="45720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    Due gruppi anziché utilizzare il fruttosio, hanno usato il saccarosio .</a:t>
            </a:r>
          </a:p>
          <a:p>
            <a:pPr>
              <a:buNone/>
            </a:pPr>
            <a:r>
              <a:rPr lang="it-IT" dirty="0" smtClean="0"/>
              <a:t>     </a:t>
            </a:r>
            <a:r>
              <a:rPr lang="it-IT" dirty="0" smtClean="0"/>
              <a:t>Il </a:t>
            </a:r>
            <a:r>
              <a:rPr lang="it-IT" dirty="0" smtClean="0"/>
              <a:t>processo è stato diverso,infatti </a:t>
            </a:r>
            <a:r>
              <a:rPr lang="it-IT" dirty="0" smtClean="0"/>
              <a:t>la soluzione di soda e blu di metilene, con </a:t>
            </a:r>
            <a:r>
              <a:rPr lang="it-IT" dirty="0" smtClean="0"/>
              <a:t>l’aggiunta del saccarosio è </a:t>
            </a:r>
            <a:r>
              <a:rPr lang="it-IT" dirty="0" smtClean="0"/>
              <a:t>rimasta </a:t>
            </a:r>
            <a:r>
              <a:rPr lang="it-IT" dirty="0" smtClean="0"/>
              <a:t>blu.</a:t>
            </a:r>
          </a:p>
          <a:p>
            <a:pPr>
              <a:buNone/>
            </a:pPr>
            <a:r>
              <a:rPr lang="it-IT" dirty="0" smtClean="0"/>
              <a:t>    Quindi abbiamo </a:t>
            </a:r>
            <a:r>
              <a:rPr lang="it-IT" dirty="0" smtClean="0"/>
              <a:t>riscaldato la </a:t>
            </a:r>
            <a:r>
              <a:rPr lang="it-IT" dirty="0" err="1" smtClean="0"/>
              <a:t>soluzione…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Presentazione su schermo (4:3)</PresentationFormat>
  <Paragraphs>117</Paragraphs>
  <Slides>23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Diapositiva 1</vt:lpstr>
      <vt:lpstr>LE OSSIDORIDUZIONI</vt:lpstr>
      <vt:lpstr>Ossidoriduzioni</vt:lpstr>
      <vt:lpstr>1° esperimento: ossidazione di zuccheri</vt:lpstr>
      <vt:lpstr>Diapositiva 5</vt:lpstr>
      <vt:lpstr>Diapositiva 6</vt:lpstr>
      <vt:lpstr>Diapositiva 7</vt:lpstr>
      <vt:lpstr>Cosa succede?</vt:lpstr>
      <vt:lpstr>Il saccarosio </vt:lpstr>
      <vt:lpstr>Il saccarosio diventa viola </vt:lpstr>
      <vt:lpstr>2° esperimento: alla ricerca dell’amido</vt:lpstr>
      <vt:lpstr>Diapositiva 12</vt:lpstr>
      <vt:lpstr>La soluzione troppo diluita </vt:lpstr>
      <vt:lpstr>Gli alimenti  diventano viola </vt:lpstr>
      <vt:lpstr>Anche l’acqua diventa viola?</vt:lpstr>
      <vt:lpstr>Iodio, limone e acqua ossigenata</vt:lpstr>
      <vt:lpstr>Il limone fa scolorare la tintura di iodio</vt:lpstr>
      <vt:lpstr>Diapositiva 18</vt:lpstr>
      <vt:lpstr>Cosa succede?</vt:lpstr>
      <vt:lpstr>3° esperimento: acidi e basi</vt:lpstr>
      <vt:lpstr>Acidi e basi</vt:lpstr>
      <vt:lpstr>Le classificazioni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Ossidoriduzioni</dc:title>
  <dc:creator>Paola</dc:creator>
  <cp:lastModifiedBy>Paola</cp:lastModifiedBy>
  <cp:revision>50</cp:revision>
  <dcterms:created xsi:type="dcterms:W3CDTF">2015-04-29T21:12:45Z</dcterms:created>
  <dcterms:modified xsi:type="dcterms:W3CDTF">2015-06-07T21:54:46Z</dcterms:modified>
</cp:coreProperties>
</file>